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7" r:id="rId4"/>
    <p:sldId id="258" r:id="rId5"/>
    <p:sldId id="260" r:id="rId6"/>
    <p:sldId id="269" r:id="rId7"/>
    <p:sldId id="268" r:id="rId8"/>
    <p:sldId id="261" r:id="rId9"/>
    <p:sldId id="262" r:id="rId10"/>
    <p:sldId id="272" r:id="rId11"/>
    <p:sldId id="270" r:id="rId12"/>
    <p:sldId id="271" r:id="rId13"/>
    <p:sldId id="273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80F69-F70E-FA33-9361-5FE97FAA5E7B}" v="1789" dt="2020-05-07T06:00:49.850"/>
    <p1510:client id="{7E2E0B40-8002-5470-3A72-90F91A38AADC}" v="1759" dt="2020-05-10T21:17:29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9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9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14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1873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20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6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76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65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6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7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6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8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1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2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19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urnalism.org/2016/12/15/many-americans-believe-fake-news-is-sowing-confusion/?utm_source=Pew+Research+Center&amp;utm_campaign=e080af4f66-EMAIL_CAMPAIGN_2016_12_14&amp;utm_medium=email&amp;utm_term=0_3e953b9b70-e080af4f66-400229353" TargetMode="External"/><Relationship Id="rId2" Type="http://schemas.openxmlformats.org/officeDocument/2006/relationships/hyperlink" Target="https://www.buzzfeednews.com/article/craigsilverman/fake-news-survey#.mlxj9PKPG4https://www.buzzfeed.com/craigsilverman/fake-news-survey?utm_term=.rmnKLVXVY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ackhat.com/presentations/bh-dc-08/Krawetz/Whitepaper/bh-dc-08-krawetz-WP.pdf" TargetMode="External"/><Relationship Id="rId4" Type="http://schemas.openxmlformats.org/officeDocument/2006/relationships/hyperlink" Target="https://www.kaggle.com/ciplab/real-and-fake-face-detec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1" y="1134409"/>
            <a:ext cx="6378102" cy="3875778"/>
          </a:xfrm>
        </p:spPr>
        <p:txBody>
          <a:bodyPr>
            <a:normAutofit/>
          </a:bodyPr>
          <a:lstStyle/>
          <a:p>
            <a:pPr algn="l"/>
            <a:r>
              <a:rPr lang="en-US" sz="8000">
                <a:cs typeface="Calibri Light"/>
              </a:rPr>
              <a:t>FACEDAR</a:t>
            </a:r>
            <a:endParaRPr lang="en-US" sz="8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4478" y="2271633"/>
            <a:ext cx="3091564" cy="38757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>
                <a:cs typeface="Calibri"/>
              </a:rPr>
              <a:t>Detecting Modified Images Using a Convolutional Neural Network</a:t>
            </a:r>
          </a:p>
          <a:p>
            <a:r>
              <a:rPr lang="en-US" sz="2000">
                <a:cs typeface="Calibri"/>
              </a:rPr>
              <a:t>CSCI 5930 Matt Sullivan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C6385B9-F1DB-4D49-AFAB-CDF085F03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815" y="-1820"/>
            <a:ext cx="5038492" cy="680588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80316A0-2C13-4468-82B8-E992C11A3D9A}"/>
              </a:ext>
            </a:extLst>
          </p:cNvPr>
          <p:cNvSpPr txBox="1">
            <a:spLocks/>
          </p:cNvSpPr>
          <p:nvPr/>
        </p:nvSpPr>
        <p:spPr>
          <a:xfrm>
            <a:off x="197005" y="355832"/>
            <a:ext cx="105156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cs typeface="Calibri Light"/>
              </a:rPr>
              <a:t>Final Model</a:t>
            </a:r>
          </a:p>
          <a:p>
            <a:r>
              <a:rPr lang="en-US">
                <a:cs typeface="Calibri Light"/>
              </a:rPr>
              <a:t>Layers</a:t>
            </a:r>
            <a:endParaRPr lang="en-US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1638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5D391-D22B-4542-A748-1AE94406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CNN Part 1</a:t>
            </a:r>
            <a:endParaRPr lang="en-US"/>
          </a:p>
        </p:txBody>
      </p:sp>
      <p:pic>
        <p:nvPicPr>
          <p:cNvPr id="4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FAF4A118-7C07-42C7-9D3B-114B36074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796190"/>
            <a:ext cx="8947150" cy="2708657"/>
          </a:xfrm>
        </p:spPr>
      </p:pic>
    </p:spTree>
    <p:extLst>
      <p:ext uri="{BB962C8B-B14F-4D97-AF65-F5344CB8AC3E}">
        <p14:creationId xmlns:p14="http://schemas.microsoft.com/office/powerpoint/2010/main" val="3785537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5C96F-ABA5-4941-A40F-58DC756D9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CNN Part 2</a:t>
            </a:r>
            <a:endParaRPr lang="en-US"/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51D4FB7D-4FA4-4BA6-ABAA-DE86731D2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192" y="2052638"/>
            <a:ext cx="7273391" cy="4195762"/>
          </a:xfrm>
        </p:spPr>
      </p:pic>
    </p:spTree>
    <p:extLst>
      <p:ext uri="{BB962C8B-B14F-4D97-AF65-F5344CB8AC3E}">
        <p14:creationId xmlns:p14="http://schemas.microsoft.com/office/powerpoint/2010/main" val="689532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0C9CF-FEFD-4DB5-B654-A0B886C4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Results/Analysis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48777EE-1DF7-452F-8142-21ED36F26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564" y="2021487"/>
            <a:ext cx="5865773" cy="3309124"/>
          </a:xfr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9A11BBB-E60A-4A18-AAB4-752FEDB58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237" y="1995603"/>
            <a:ext cx="5100289" cy="341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71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6E52-EDD3-4548-B148-B531272B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Results/Analysis</a:t>
            </a:r>
            <a:endParaRPr lang="en-US"/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504E9AE-C2CD-4F1E-B30F-D5EEFFB0E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278" y="2335570"/>
            <a:ext cx="4267200" cy="2911691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CFB55F1-358F-42EA-B9BD-7033A0ED2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595" y="2336516"/>
            <a:ext cx="4174273" cy="295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4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D2F0-B39C-4A1C-9AEE-2FCFC16A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Summary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D80EC-0AD3-4C63-9B92-BFAA072E7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>
                <a:cs typeface="Calibri"/>
              </a:rPr>
              <a:t>I was able to train a convolutional neural network to identify modified images 70% of the time using Error Level Analysis on JPEG images.</a:t>
            </a:r>
            <a:endParaRPr lang="en-US"/>
          </a:p>
          <a:p>
            <a:pPr>
              <a:buFont typeface="Wingdings" charset="2"/>
              <a:buChar char="§"/>
            </a:pPr>
            <a:r>
              <a:rPr lang="en-US">
                <a:cs typeface="Calibri"/>
              </a:rPr>
              <a:t>This serves as proof of concept that it is possible for CNNs to identify manipulated images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704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544AB-DA48-498C-84E3-EDBB5CCA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Future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66AA1-BD5C-4226-B558-BDA8235AC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>
                <a:cs typeface="Calibri"/>
              </a:rPr>
              <a:t>Experiment with more hyperparameters and CNN structures</a:t>
            </a:r>
            <a:endParaRPr lang="en-US"/>
          </a:p>
          <a:p>
            <a:pPr>
              <a:buFont typeface="Wingdings" charset="2"/>
              <a:buChar char="§"/>
            </a:pPr>
            <a:r>
              <a:rPr lang="en-US">
                <a:cs typeface="Calibri"/>
              </a:rPr>
              <a:t>Obtain larger training dataset</a:t>
            </a:r>
          </a:p>
          <a:p>
            <a:pPr>
              <a:buFont typeface="Wingdings" charset="2"/>
              <a:buChar char="§"/>
            </a:pPr>
            <a:r>
              <a:rPr lang="en-US">
                <a:cs typeface="Calibri"/>
              </a:rPr>
              <a:t>Longer training time for model</a:t>
            </a:r>
            <a:endParaRPr lang="en-US" dirty="0">
              <a:cs typeface="Calibri"/>
            </a:endParaRPr>
          </a:p>
          <a:p>
            <a:pPr>
              <a:buFont typeface="Wingdings" charset="2"/>
              <a:buChar char="§"/>
            </a:pPr>
            <a:r>
              <a:rPr lang="en-US">
                <a:cs typeface="Calibri"/>
              </a:rPr>
              <a:t>Run it on better hardware</a:t>
            </a:r>
          </a:p>
          <a:p>
            <a:pPr>
              <a:buFont typeface="Wingdings" charset="2"/>
              <a:buChar char="§"/>
            </a:pPr>
            <a:r>
              <a:rPr lang="en-US">
                <a:cs typeface="Calibri"/>
              </a:rPr>
              <a:t>Build a framework (GUI or browser plug in) that makes it easy for a layperson to use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753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6F9A-CA3B-48E4-B4B2-63F18E45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390A6-29B1-401E-B4F8-499F4F20E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buFont typeface="Wingdings" charset="2"/>
              <a:buChar char="§"/>
            </a:pPr>
            <a:r>
              <a:rPr lang="en-US">
                <a:ea typeface="+mn-lt"/>
                <a:cs typeface="+mn-lt"/>
              </a:rPr>
              <a:t>[1] H. Allcott et al, “Social Media and Fake News in the 2016 Election”, </a:t>
            </a:r>
            <a:r>
              <a:rPr lang="en-US" i="1">
                <a:ea typeface="+mn-lt"/>
                <a:cs typeface="+mn-lt"/>
              </a:rPr>
              <a:t>Journal of Economic Perspectives</a:t>
            </a:r>
            <a:r>
              <a:rPr lang="en-US">
                <a:ea typeface="+mn-lt"/>
                <a:cs typeface="+mn-lt"/>
              </a:rPr>
              <a:t>—Volume 31, Number 2—Spring 2017—Pages 211–236</a:t>
            </a:r>
            <a:endParaRPr lang="en-US" dirty="0">
              <a:ea typeface="+mn-lt"/>
              <a:cs typeface="+mn-lt"/>
            </a:endParaRPr>
          </a:p>
          <a:p>
            <a:pPr algn="just">
              <a:buFont typeface="Wingdings" charset="2"/>
              <a:buChar char="§"/>
            </a:pPr>
            <a:r>
              <a:rPr lang="en-US">
                <a:ea typeface="+mn-lt"/>
                <a:cs typeface="+mn-lt"/>
              </a:rPr>
              <a:t>[2] C. Silverman, “Most Americans Who See Fake News Believe It, New Survey Says”, </a:t>
            </a:r>
            <a:r>
              <a:rPr lang="en-US" i="1">
                <a:ea typeface="+mn-lt"/>
                <a:cs typeface="+mn-lt"/>
              </a:rPr>
              <a:t>Buzzfeed News</a:t>
            </a:r>
            <a:r>
              <a:rPr lang="en-US">
                <a:ea typeface="+mn-lt"/>
                <a:cs typeface="+mn-lt"/>
              </a:rPr>
              <a:t>, 12/6/16, </a:t>
            </a:r>
            <a:r>
              <a:rPr lang="en-US" dirty="0">
                <a:ea typeface="+mn-lt"/>
                <a:cs typeface="+mn-lt"/>
                <a:hlinkClick r:id="rId2"/>
              </a:rPr>
              <a:t>https://www.buzzfeednews.com/article/craigsilverman/fake-news-survey#.mlxj9PKPG4https://www.buzzfeed.com/craigsilverman/fake-news-survey?utm_term=.rmnKLVXVYv</a:t>
            </a:r>
            <a:endParaRPr lang="en-US" dirty="0">
              <a:ea typeface="+mn-lt"/>
              <a:cs typeface="+mn-lt"/>
            </a:endParaRPr>
          </a:p>
          <a:p>
            <a:pPr algn="just">
              <a:buFont typeface="Wingdings" charset="2"/>
              <a:buChar char="§"/>
            </a:pPr>
            <a:endParaRPr lang="en-US" dirty="0">
              <a:ea typeface="+mn-lt"/>
              <a:cs typeface="+mn-lt"/>
            </a:endParaRPr>
          </a:p>
          <a:p>
            <a:pPr algn="just">
              <a:buFont typeface="Wingdings" charset="2"/>
              <a:buChar char="§"/>
            </a:pPr>
            <a:r>
              <a:rPr lang="en-US">
                <a:ea typeface="+mn-lt"/>
                <a:cs typeface="+mn-lt"/>
              </a:rPr>
              <a:t>[3] M. Barthel et al, “Many Americans Believe Fake News Is Sowing Confusion”, 12/15/16, </a:t>
            </a:r>
            <a:r>
              <a:rPr lang="en-US" i="1">
                <a:ea typeface="+mn-lt"/>
                <a:cs typeface="+mn-lt"/>
              </a:rPr>
              <a:t>Pew research </a:t>
            </a:r>
            <a:r>
              <a:rPr lang="en-US" i="1" dirty="0">
                <a:ea typeface="+mn-lt"/>
                <a:cs typeface="+mn-lt"/>
              </a:rPr>
              <a:t>Center</a:t>
            </a:r>
            <a:r>
              <a:rPr lang="en-US" dirty="0">
                <a:ea typeface="+mn-lt"/>
                <a:cs typeface="+mn-lt"/>
                <a:hlinkClick r:id="rId3"/>
              </a:rPr>
              <a:t>https://www.journalism.org/2016/12/15/many-americans-believe-fake-news-is-sowing-confusion/?utm_source=Pew+Research+Center&amp;utm_campaign=e080af4f66-EMAIL_CAMPAIGN_2016_12_14&amp;utm_medium=email&amp;utm_term=0_3e953b9b70-e080af4f66-400229353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>
                <a:ea typeface="+mn-lt"/>
                <a:cs typeface="+mn-lt"/>
              </a:rPr>
              <a:t>last accesssed 4/22/2020</a:t>
            </a:r>
          </a:p>
          <a:p>
            <a:pPr algn="just">
              <a:buFont typeface="Wingdings" charset="2"/>
              <a:buChar char="§"/>
            </a:pPr>
            <a:endParaRPr lang="en-US" i="1" dirty="0">
              <a:cs typeface="Calibri"/>
            </a:endParaRPr>
          </a:p>
          <a:p>
            <a:pPr>
              <a:buFont typeface="Wingdings" charset="2"/>
              <a:buChar char="§"/>
            </a:pPr>
            <a:r>
              <a:rPr lang="en-US">
                <a:ea typeface="+mn-lt"/>
                <a:cs typeface="+mn-lt"/>
              </a:rPr>
              <a:t>[4] Real and Fake Face Detection, Computational Intelligence and Photography Lab, Yonsei University, </a:t>
            </a:r>
            <a:r>
              <a:rPr lang="en-US" dirty="0">
                <a:ea typeface="+mn-lt"/>
                <a:cs typeface="+mn-lt"/>
                <a:hlinkClick r:id="rId4"/>
              </a:rPr>
              <a:t>https://www.kaggle.com/ciplab/real-and-fake-face-detection</a:t>
            </a:r>
            <a:r>
              <a:rPr lang="en-US">
                <a:ea typeface="+mn-lt"/>
                <a:cs typeface="+mn-lt"/>
              </a:rPr>
              <a:t>, last accessed 4/22/2020</a:t>
            </a:r>
            <a:endParaRPr lang="en-US" dirty="0">
              <a:ea typeface="+mn-lt"/>
              <a:cs typeface="+mn-lt"/>
            </a:endParaRPr>
          </a:p>
          <a:p>
            <a:pPr>
              <a:buFont typeface="Wingdings" charset="2"/>
              <a:buChar char="§"/>
            </a:pPr>
            <a:endParaRPr lang="en-US" dirty="0">
              <a:ea typeface="+mn-lt"/>
              <a:cs typeface="+mn-lt"/>
            </a:endParaRPr>
          </a:p>
          <a:p>
            <a:pPr>
              <a:buFont typeface="Wingdings" charset="2"/>
              <a:buChar char="§"/>
            </a:pPr>
            <a:r>
              <a:rPr lang="en-US">
                <a:ea typeface="+mn-lt"/>
                <a:cs typeface="+mn-lt"/>
              </a:rPr>
              <a:t>[5] N. Krawetz, “A Picture’s Worth… Digital Image Analysis and Forensics,” </a:t>
            </a:r>
            <a:r>
              <a:rPr lang="en-US" i="1">
                <a:ea typeface="+mn-lt"/>
                <a:cs typeface="+mn-lt"/>
              </a:rPr>
              <a:t>Black Hat Briefings USA,</a:t>
            </a:r>
            <a:r>
              <a:rPr lang="en-US">
                <a:ea typeface="+mn-lt"/>
                <a:cs typeface="+mn-lt"/>
              </a:rPr>
              <a:t> Las Vegas, Nevada, July/August, 2007 </a:t>
            </a:r>
            <a:r>
              <a:rPr lang="en-US" dirty="0">
                <a:ea typeface="+mj-lt"/>
                <a:cs typeface="+mj-lt"/>
                <a:hlinkClick r:id="rId5"/>
              </a:rPr>
              <a:t>https://www.blackhat.com/presentations/bh-dc-08/Krawetz/Whitepaper/bh-dc-08-krawetz-WP.pdf</a:t>
            </a:r>
            <a:endParaRPr lang="en-US" dirty="0">
              <a:cs typeface="Calibri" panose="020F0502020204030204"/>
            </a:endParaRPr>
          </a:p>
          <a:p>
            <a:pPr>
              <a:buFont typeface="Wingdings" charset="2"/>
              <a:buChar char="§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158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B53D-48E2-4072-BD44-9764C411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Calibri Light"/>
              </a:rPr>
              <a:t>Problem</a:t>
            </a:r>
            <a:endParaRPr lang="en-US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12C24-732F-4B23-ADF9-943F13F38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660561" cy="399782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>
                <a:cs typeface="Calibri"/>
              </a:rPr>
              <a:t>Since the dawn of photography, images have been manipulated by people to convey false messages.</a:t>
            </a:r>
          </a:p>
          <a:p>
            <a:pPr>
              <a:lnSpc>
                <a:spcPct val="110000"/>
              </a:lnSpc>
            </a:pPr>
            <a:r>
              <a:rPr lang="en-US" sz="1500">
                <a:cs typeface="Calibri"/>
              </a:rPr>
              <a:t>With the rise of digital images and digital photo editors (Photoshop, GIMP, etc), image manipulation has never been more accessible to the public.</a:t>
            </a:r>
          </a:p>
        </p:txBody>
      </p:sp>
      <p:pic>
        <p:nvPicPr>
          <p:cNvPr id="8" name="Picture 8" descr="A group of people sitting on a bench&#10;&#10;Description generated with high confidence">
            <a:extLst>
              <a:ext uri="{FF2B5EF4-FFF2-40B4-BE49-F238E27FC236}">
                <a16:creationId xmlns:a16="http://schemas.microsoft.com/office/drawing/2014/main" id="{F66F1B0A-68D7-4A94-B15B-EC3523B42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356" y="1241120"/>
            <a:ext cx="3528363" cy="455692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6" name="Picture 6" descr="A black and white photo of a person&#10;&#10;Description generated with very high confidence">
            <a:extLst>
              <a:ext uri="{FF2B5EF4-FFF2-40B4-BE49-F238E27FC236}">
                <a16:creationId xmlns:a16="http://schemas.microsoft.com/office/drawing/2014/main" id="{0D226FB6-DCD6-48EF-968A-5AAEC920A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561" y="1238116"/>
            <a:ext cx="2895790" cy="222765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4" name="Picture 4" descr="A bird flying over a body of water&#10;&#10;Description generated with very high confidence">
            <a:extLst>
              <a:ext uri="{FF2B5EF4-FFF2-40B4-BE49-F238E27FC236}">
                <a16:creationId xmlns:a16="http://schemas.microsoft.com/office/drawing/2014/main" id="{EEC902C3-B128-4DF1-B2BF-C626453CB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567" y="3601648"/>
            <a:ext cx="2893777" cy="214847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81133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73CA-DABD-48FF-9BD9-A2CB00EB5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530542"/>
          </a:xfrm>
        </p:spPr>
        <p:txBody>
          <a:bodyPr>
            <a:normAutofit/>
          </a:bodyPr>
          <a:lstStyle/>
          <a:p>
            <a:pPr algn="l"/>
            <a:r>
              <a:rPr lang="en-US" sz="4800">
                <a:cs typeface="Calibri Light"/>
              </a:rPr>
              <a:t>"Fake News"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5F380-6860-48DB-A58F-3E356B61E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874" y="2662280"/>
            <a:ext cx="8207265" cy="3387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en-US" sz="1600">
                <a:cs typeface="Calibri"/>
              </a:rPr>
              <a:t>37 million false news posts made in 2016[1]</a:t>
            </a:r>
            <a:endParaRPr lang="en-US" sz="1600"/>
          </a:p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en-US" sz="1600">
                <a:cs typeface="Calibri"/>
              </a:rPr>
              <a:t>40% of Americans reported social media as a "major" source of news</a:t>
            </a:r>
          </a:p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en-US" sz="1600">
                <a:cs typeface="Calibri"/>
              </a:rPr>
              <a:t>88% of Americans think false news has created "a great deal" or "some" confusion[2]</a:t>
            </a:r>
          </a:p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en-US" sz="1600">
                <a:cs typeface="Calibri"/>
              </a:rPr>
              <a:t>84% of Americans think they can spot false news articles[3]</a:t>
            </a:r>
          </a:p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en-US" sz="1600">
                <a:cs typeface="Calibri"/>
              </a:rPr>
              <a:t>75% of Americans cannot spot false news.[3]</a:t>
            </a:r>
          </a:p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en-US" sz="1600">
                <a:cs typeface="Calibri"/>
              </a:rPr>
              <a:t>Many news articles and infographics are accompanied by digitally manipulated images.</a:t>
            </a:r>
          </a:p>
          <a:p>
            <a:pPr>
              <a:lnSpc>
                <a:spcPct val="110000"/>
              </a:lnSpc>
              <a:buFont typeface="Wingdings" charset="2"/>
              <a:buChar char="§"/>
            </a:pPr>
            <a:r>
              <a:rPr lang="en-US" sz="1600">
                <a:cs typeface="Calibri"/>
              </a:rPr>
              <a:t>Is there anything we can do to combat misinformation in images?</a:t>
            </a:r>
          </a:p>
        </p:txBody>
      </p:sp>
    </p:spTree>
    <p:extLst>
      <p:ext uri="{BB962C8B-B14F-4D97-AF65-F5344CB8AC3E}">
        <p14:creationId xmlns:p14="http://schemas.microsoft.com/office/powerpoint/2010/main" val="362562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87E17-B59B-4628-B305-7080ECAE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400">
                <a:cs typeface="Calibri Light"/>
              </a:rPr>
              <a:t>Proposed Solution: FACEDAR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CAF2F-293C-4808-AD09-394F764AF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1800">
                <a:cs typeface="Calibri"/>
              </a:rPr>
              <a:t>Is it possible to train a convolutional neural network to recognize digitally manipulated images?</a:t>
            </a:r>
            <a:endParaRPr lang="en-US"/>
          </a:p>
          <a:p>
            <a:pPr>
              <a:buFont typeface="Wingdings" charset="2"/>
              <a:buChar char="§"/>
            </a:pPr>
            <a:r>
              <a:rPr lang="en-US" sz="1800">
                <a:cs typeface="Calibri"/>
              </a:rPr>
              <a:t>I used the Real and Fake Face Detection Dataset created by Computational Intelligence and Photography Lab, Yonsei University[4] to train the network.</a:t>
            </a:r>
          </a:p>
          <a:p>
            <a:pPr>
              <a:buFont typeface="Wingdings" charset="2"/>
              <a:buChar char="§"/>
            </a:pPr>
            <a:r>
              <a:rPr lang="en-US" sz="1800">
                <a:cs typeface="Calibri"/>
              </a:rPr>
              <a:t>In order to detect manipulated images, I converted the images in the dataset using a technique called Error Level Analysis.</a:t>
            </a:r>
          </a:p>
        </p:txBody>
      </p:sp>
    </p:spTree>
    <p:extLst>
      <p:ext uri="{BB962C8B-B14F-4D97-AF65-F5344CB8AC3E}">
        <p14:creationId xmlns:p14="http://schemas.microsoft.com/office/powerpoint/2010/main" val="261967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C0DB2-F33E-435F-8E08-471ECDC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Error Level Analysis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1B13-56AC-49E1-87F8-ED5DEB6B6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>
                <a:cs typeface="Calibri"/>
              </a:rPr>
              <a:t>Technique proposed by Dr. Neal Krawetz[5]</a:t>
            </a:r>
            <a:endParaRPr lang="en-US"/>
          </a:p>
          <a:p>
            <a:pPr>
              <a:buFont typeface="Wingdings" charset="2"/>
              <a:buChar char="§"/>
            </a:pPr>
            <a:r>
              <a:rPr lang="en-US">
                <a:cs typeface="Calibri"/>
              </a:rPr>
              <a:t>Uses the fact that JPEG has a "lossy" compression algorithm</a:t>
            </a:r>
          </a:p>
          <a:p>
            <a:pPr>
              <a:buFont typeface="Wingdings" charset="2"/>
              <a:buChar char="§"/>
            </a:pPr>
            <a:r>
              <a:rPr lang="en-US">
                <a:cs typeface="Calibri"/>
              </a:rPr>
              <a:t>Re-saves images at a different compression ratio, and compares it to the base image</a:t>
            </a:r>
          </a:p>
          <a:p>
            <a:pPr>
              <a:buFont typeface="Wingdings" charset="2"/>
              <a:buChar char="§"/>
            </a:pPr>
            <a:r>
              <a:rPr lang="en-US">
                <a:cs typeface="Calibri"/>
              </a:rPr>
              <a:t>It then returns an image illustrating the differences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986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person, outdoor, photo, man&#10;&#10;Description generated with very high confidence">
            <a:extLst>
              <a:ext uri="{FF2B5EF4-FFF2-40B4-BE49-F238E27FC236}">
                <a16:creationId xmlns:a16="http://schemas.microsoft.com/office/drawing/2014/main" id="{64AA1A69-D929-4EBD-B3E7-DD09F3A4A9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996" b="996"/>
          <a:stretch/>
        </p:blipFill>
        <p:spPr>
          <a:xfrm>
            <a:off x="643467" y="1341533"/>
            <a:ext cx="5291666" cy="4174934"/>
          </a:xfrm>
          <a:prstGeom prst="rect">
            <a:avLst/>
          </a:prstGeom>
        </p:spPr>
      </p:pic>
      <p:pic>
        <p:nvPicPr>
          <p:cNvPr id="7" name="Picture 7" descr="A picture containing photo, man, wearing, holding&#10;&#10;Description generated with very high confidence">
            <a:extLst>
              <a:ext uri="{FF2B5EF4-FFF2-40B4-BE49-F238E27FC236}">
                <a16:creationId xmlns:a16="http://schemas.microsoft.com/office/drawing/2014/main" id="{018C73B1-EFC2-48BE-9D18-47D2318BB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2489729"/>
            <a:ext cx="5291667" cy="18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5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BE731-7FA0-44EE-AF28-B66B4E2B2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Hardware/Limitations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4CC05-4219-477A-A507-51970F053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>
                <a:ea typeface="+mn-lt"/>
                <a:cs typeface="+mn-lt"/>
              </a:rPr>
              <a:t>Intel Core i5-4200H Processor @ 2.80 Ghz</a:t>
            </a:r>
            <a:endParaRPr lang="en-US">
              <a:cs typeface="Calibri" panose="020F0502020204030204"/>
            </a:endParaRPr>
          </a:p>
          <a:p>
            <a:pPr>
              <a:buFont typeface="Wingdings" charset="2"/>
              <a:buChar char="§"/>
            </a:pPr>
            <a:r>
              <a:rPr lang="en-US">
                <a:ea typeface="+mn-lt"/>
                <a:cs typeface="+mn-lt"/>
              </a:rPr>
              <a:t>NVIDIA Geforce GTX 860M / 2GB GDDR5 (CUDA/cuDNN enabled)</a:t>
            </a:r>
            <a:endParaRPr lang="en-US"/>
          </a:p>
          <a:p>
            <a:pPr>
              <a:buFont typeface="Wingdings" charset="2"/>
              <a:buChar char="§"/>
            </a:pPr>
            <a:r>
              <a:rPr lang="en-US">
                <a:ea typeface="+mn-lt"/>
                <a:cs typeface="+mn-lt"/>
              </a:rPr>
              <a:t>8GB DDRIII(L) RAM</a:t>
            </a:r>
            <a:endParaRPr lang="en-US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40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6ABC-9C6F-4202-BE84-436D1F59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High Level Design/Architecture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A86A6-1FF3-4618-B83F-F4253A8BF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>
                <a:cs typeface="Calibri"/>
              </a:rPr>
              <a:t>Step 1: Convert Dataset images into ELA images</a:t>
            </a:r>
            <a:endParaRPr lang="en-US"/>
          </a:p>
        </p:txBody>
      </p:sp>
      <p:pic>
        <p:nvPicPr>
          <p:cNvPr id="4" name="Picture 4" descr="A close up of a person&#10;&#10;Description generated with high confidence">
            <a:extLst>
              <a:ext uri="{FF2B5EF4-FFF2-40B4-BE49-F238E27FC236}">
                <a16:creationId xmlns:a16="http://schemas.microsoft.com/office/drawing/2014/main" id="{5A4BF41F-C528-4BDD-8D41-20458CCFA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474" y="2674435"/>
            <a:ext cx="5967760" cy="1983058"/>
          </a:xfrm>
          <a:prstGeom prst="rect">
            <a:avLst/>
          </a:prstGeom>
        </p:spPr>
      </p:pic>
      <p:pic>
        <p:nvPicPr>
          <p:cNvPr id="6" name="Picture 6" descr="A person with collar shirt&#10;&#10;Description generated with high confidence">
            <a:extLst>
              <a:ext uri="{FF2B5EF4-FFF2-40B4-BE49-F238E27FC236}">
                <a16:creationId xmlns:a16="http://schemas.microsoft.com/office/drawing/2014/main" id="{C954ADE9-E983-436B-A137-72836AFEC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473" y="4848922"/>
            <a:ext cx="5995639" cy="201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3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3A49-2925-4453-8A1C-8F2EFC22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Methodology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2DE3D-71BB-4255-9C7E-E394C843B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>
                <a:cs typeface="Calibri"/>
              </a:rPr>
              <a:t>Step 2: Preprocess Imagery</a:t>
            </a:r>
            <a:endParaRPr lang="en-US"/>
          </a:p>
          <a:p>
            <a:pPr>
              <a:buFont typeface="Wingdings" charset="2"/>
              <a:buChar char="§"/>
            </a:pPr>
            <a:r>
              <a:rPr lang="en-US">
                <a:cs typeface="Calibri"/>
              </a:rPr>
              <a:t>Step 3: Design Neural Network</a:t>
            </a:r>
          </a:p>
          <a:p>
            <a:pPr lvl="1">
              <a:buFont typeface="Wingdings" charset="2"/>
              <a:buChar char="§"/>
            </a:pPr>
            <a:r>
              <a:rPr lang="en-US">
                <a:cs typeface="Calibri"/>
              </a:rPr>
              <a:t>Start Small</a:t>
            </a:r>
            <a:endParaRPr lang="en-US" dirty="0">
              <a:cs typeface="Calibri"/>
            </a:endParaRPr>
          </a:p>
          <a:p>
            <a:pPr lvl="1">
              <a:buFont typeface="Wingdings" charset="2"/>
              <a:buChar char="§"/>
            </a:pPr>
            <a:r>
              <a:rPr lang="en-US">
                <a:cs typeface="Calibri"/>
              </a:rPr>
              <a:t>Trial and Error</a:t>
            </a:r>
          </a:p>
          <a:p>
            <a:pPr lvl="1">
              <a:buFont typeface="Wingdings" charset="2"/>
              <a:buChar char="§"/>
            </a:pPr>
            <a:r>
              <a:rPr lang="en-US">
                <a:cs typeface="Calibri"/>
              </a:rPr>
              <a:t>Hardware Limitations</a:t>
            </a: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515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Ion</vt:lpstr>
      <vt:lpstr>FACEDAR</vt:lpstr>
      <vt:lpstr>Problem</vt:lpstr>
      <vt:lpstr>"Fake News"</vt:lpstr>
      <vt:lpstr>Proposed Solution: FACEDAR</vt:lpstr>
      <vt:lpstr>Error Level Analysis</vt:lpstr>
      <vt:lpstr>PowerPoint Presentation</vt:lpstr>
      <vt:lpstr>Hardware/Limitations</vt:lpstr>
      <vt:lpstr>High Level Design/Architecture</vt:lpstr>
      <vt:lpstr>Methodology</vt:lpstr>
      <vt:lpstr>PowerPoint Presentation</vt:lpstr>
      <vt:lpstr>CNN Part 1</vt:lpstr>
      <vt:lpstr>CNN Part 2</vt:lpstr>
      <vt:lpstr>Results/Analysis</vt:lpstr>
      <vt:lpstr>Results/Analysis</vt:lpstr>
      <vt:lpstr>Summary</vt:lpstr>
      <vt:lpstr>Future Work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564</cp:revision>
  <dcterms:created xsi:type="dcterms:W3CDTF">2020-05-04T18:01:48Z</dcterms:created>
  <dcterms:modified xsi:type="dcterms:W3CDTF">2020-05-10T21:23:20Z</dcterms:modified>
</cp:coreProperties>
</file>